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Inter" panose="020B0604020202020204" charset="0"/>
      <p:regular r:id="rId12"/>
    </p:embeddedFont>
    <p:embeddedFont>
      <p:font typeface="Inter Medium" panose="020B0604020202020204" charset="0"/>
      <p:regular r:id="rId13"/>
    </p:embeddedFont>
    <p:embeddedFont>
      <p:font typeface="Petrona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01.03.2025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3095179"/>
            <a:ext cx="9445526" cy="1949054"/>
            <a:chOff x="0" y="0"/>
            <a:chExt cx="12594035" cy="25987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2598738"/>
            </a:xfrm>
            <a:custGeom>
              <a:avLst/>
              <a:gdLst/>
              <a:ahLst/>
              <a:cxnLst/>
              <a:rect l="l" t="t" r="r" b="b"/>
              <a:pathLst>
                <a:path w="12594035" h="2598738">
                  <a:moveTo>
                    <a:pt x="0" y="0"/>
                  </a:moveTo>
                  <a:lnTo>
                    <a:pt x="12594035" y="0"/>
                  </a:lnTo>
                  <a:lnTo>
                    <a:pt x="12594035" y="2598738"/>
                  </a:lnTo>
                  <a:lnTo>
                    <a:pt x="0" y="25987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594035" cy="26368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625"/>
                </a:lnSpc>
              </a:pPr>
              <a:r>
                <a:rPr lang="en-US" sz="6124" spc="-122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PowerCo Customer Churn Analysis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5469434"/>
            <a:ext cx="9445526" cy="907256"/>
            <a:chOff x="0" y="0"/>
            <a:chExt cx="12594035" cy="12096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4035" cy="1209675"/>
            </a:xfrm>
            <a:custGeom>
              <a:avLst/>
              <a:gdLst/>
              <a:ahLst/>
              <a:cxnLst/>
              <a:rect l="l" t="t" r="r" b="b"/>
              <a:pathLst>
                <a:path w="12594035" h="120967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85725"/>
              <a:ext cx="12594035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This presentation explores the factors driving customer churn at PowerCo, a gas and electricity utility provider.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07876" y="6882556"/>
            <a:ext cx="222200" cy="121890"/>
            <a:chOff x="0" y="0"/>
            <a:chExt cx="296267" cy="1625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96267" cy="162520"/>
            </a:xfrm>
            <a:custGeom>
              <a:avLst/>
              <a:gdLst/>
              <a:ahLst/>
              <a:cxnLst/>
              <a:rect l="l" t="t" r="r" b="b"/>
              <a:pathLst>
                <a:path w="296267" h="162520">
                  <a:moveTo>
                    <a:pt x="0" y="0"/>
                  </a:moveTo>
                  <a:lnTo>
                    <a:pt x="296267" y="0"/>
                  </a:lnTo>
                  <a:lnTo>
                    <a:pt x="296267" y="162520"/>
                  </a:lnTo>
                  <a:lnTo>
                    <a:pt x="0" y="1625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19050"/>
              <a:ext cx="296267" cy="14347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937"/>
                </a:lnSpc>
              </a:pPr>
              <a:r>
                <a:rPr lang="en-US" sz="937" b="1" spc="-44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MW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92238" y="3108424"/>
            <a:ext cx="7797105" cy="974526"/>
            <a:chOff x="0" y="0"/>
            <a:chExt cx="10396140" cy="129936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396140" cy="1299368"/>
            </a:xfrm>
            <a:custGeom>
              <a:avLst/>
              <a:gdLst/>
              <a:ahLst/>
              <a:cxnLst/>
              <a:rect l="l" t="t" r="r" b="b"/>
              <a:pathLst>
                <a:path w="10396140" h="1299368">
                  <a:moveTo>
                    <a:pt x="0" y="0"/>
                  </a:moveTo>
                  <a:lnTo>
                    <a:pt x="10396140" y="0"/>
                  </a:lnTo>
                  <a:lnTo>
                    <a:pt x="10396140" y="1299368"/>
                  </a:lnTo>
                  <a:lnTo>
                    <a:pt x="0" y="1299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396140" cy="13374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625"/>
                </a:lnSpc>
              </a:pPr>
              <a:r>
                <a:rPr lang="en-US" sz="6124" spc="-122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Project Overview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4791670"/>
            <a:ext cx="3898552" cy="487412"/>
            <a:chOff x="0" y="0"/>
            <a:chExt cx="5198070" cy="64988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198070" cy="649883"/>
            </a:xfrm>
            <a:custGeom>
              <a:avLst/>
              <a:gdLst/>
              <a:ahLst/>
              <a:cxnLst/>
              <a:rect l="l" t="t" r="r" b="b"/>
              <a:pathLst>
                <a:path w="5198070" h="649883">
                  <a:moveTo>
                    <a:pt x="0" y="0"/>
                  </a:moveTo>
                  <a:lnTo>
                    <a:pt x="5198070" y="0"/>
                  </a:lnTo>
                  <a:lnTo>
                    <a:pt x="519807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519807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Objective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38" y="5562600"/>
            <a:ext cx="7805886" cy="907256"/>
            <a:chOff x="0" y="0"/>
            <a:chExt cx="10407848" cy="12096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407848" cy="1209675"/>
            </a:xfrm>
            <a:custGeom>
              <a:avLst/>
              <a:gdLst/>
              <a:ahLst/>
              <a:cxnLst/>
              <a:rect l="l" t="t" r="r" b="b"/>
              <a:pathLst>
                <a:path w="10407848" h="1209675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Investigate customer churn at PowerCo, focusing on the hypothesis that price sensitivity drives churn.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99401" y="4791670"/>
            <a:ext cx="3898552" cy="487412"/>
            <a:chOff x="0" y="0"/>
            <a:chExt cx="5198070" cy="64988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198070" cy="649883"/>
            </a:xfrm>
            <a:custGeom>
              <a:avLst/>
              <a:gdLst/>
              <a:ahLst/>
              <a:cxnLst/>
              <a:rect l="l" t="t" r="r" b="b"/>
              <a:pathLst>
                <a:path w="5198070" h="649883">
                  <a:moveTo>
                    <a:pt x="0" y="0"/>
                  </a:moveTo>
                  <a:lnTo>
                    <a:pt x="5198070" y="0"/>
                  </a:lnTo>
                  <a:lnTo>
                    <a:pt x="519807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519807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Key Questions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99401" y="5562600"/>
            <a:ext cx="7805886" cy="1360885"/>
            <a:chOff x="0" y="0"/>
            <a:chExt cx="10407848" cy="181451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407848" cy="1814513"/>
            </a:xfrm>
            <a:custGeom>
              <a:avLst/>
              <a:gdLst/>
              <a:ahLst/>
              <a:cxnLst/>
              <a:rect l="l" t="t" r="r" b="b"/>
              <a:pathLst>
                <a:path w="10407848" h="1814513">
                  <a:moveTo>
                    <a:pt x="0" y="0"/>
                  </a:moveTo>
                  <a:lnTo>
                    <a:pt x="10407848" y="0"/>
                  </a:lnTo>
                  <a:lnTo>
                    <a:pt x="1040784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85725"/>
              <a:ext cx="10407848" cy="19002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What factors influence customer churn? How does price sensitivity impact churn? What actionable insights can be derived to reduce churn?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92238" y="3335239"/>
            <a:ext cx="14756011" cy="974526"/>
            <a:chOff x="0" y="0"/>
            <a:chExt cx="19674682" cy="129936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674681" cy="1299368"/>
            </a:xfrm>
            <a:custGeom>
              <a:avLst/>
              <a:gdLst/>
              <a:ahLst/>
              <a:cxnLst/>
              <a:rect l="l" t="t" r="r" b="b"/>
              <a:pathLst>
                <a:path w="19674681" h="1299368">
                  <a:moveTo>
                    <a:pt x="0" y="0"/>
                  </a:moveTo>
                  <a:lnTo>
                    <a:pt x="19674681" y="0"/>
                  </a:lnTo>
                  <a:lnTo>
                    <a:pt x="19674681" y="1299368"/>
                  </a:lnTo>
                  <a:lnTo>
                    <a:pt x="0" y="1299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9674682" cy="13374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625"/>
                </a:lnSpc>
              </a:pPr>
              <a:r>
                <a:rPr lang="en-US" sz="6124" spc="-122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Data Understanding &amp; Hypothesis Framing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5018485"/>
            <a:ext cx="3898552" cy="487412"/>
            <a:chOff x="0" y="0"/>
            <a:chExt cx="5198070" cy="64988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198070" cy="649883"/>
            </a:xfrm>
            <a:custGeom>
              <a:avLst/>
              <a:gdLst/>
              <a:ahLst/>
              <a:cxnLst/>
              <a:rect l="l" t="t" r="r" b="b"/>
              <a:pathLst>
                <a:path w="5198070" h="649883">
                  <a:moveTo>
                    <a:pt x="0" y="0"/>
                  </a:moveTo>
                  <a:lnTo>
                    <a:pt x="5198070" y="0"/>
                  </a:lnTo>
                  <a:lnTo>
                    <a:pt x="519807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519807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Data Provided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38" y="5789414"/>
            <a:ext cx="7805886" cy="453629"/>
            <a:chOff x="0" y="0"/>
            <a:chExt cx="10407848" cy="60483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Customer data, pricing data, and churn data.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99401" y="5018485"/>
            <a:ext cx="3898552" cy="487412"/>
            <a:chOff x="0" y="0"/>
            <a:chExt cx="5198070" cy="64988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198070" cy="649883"/>
            </a:xfrm>
            <a:custGeom>
              <a:avLst/>
              <a:gdLst/>
              <a:ahLst/>
              <a:cxnLst/>
              <a:rect l="l" t="t" r="r" b="b"/>
              <a:pathLst>
                <a:path w="5198070" h="649883">
                  <a:moveTo>
                    <a:pt x="0" y="0"/>
                  </a:moveTo>
                  <a:lnTo>
                    <a:pt x="5198070" y="0"/>
                  </a:lnTo>
                  <a:lnTo>
                    <a:pt x="519807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519807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Hypothesis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99401" y="5789414"/>
            <a:ext cx="7805886" cy="907256"/>
            <a:chOff x="0" y="0"/>
            <a:chExt cx="10407848" cy="120967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407848" cy="1209675"/>
            </a:xfrm>
            <a:custGeom>
              <a:avLst/>
              <a:gdLst/>
              <a:ahLst/>
              <a:cxnLst/>
              <a:rect l="l" t="t" r="r" b="b"/>
              <a:pathLst>
                <a:path w="10407848" h="1209675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Churn is driven by customers' price sensitivity, measured by price elasticity of demand.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1399936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1930896"/>
            <a:ext cx="9445526" cy="1949054"/>
            <a:chOff x="0" y="0"/>
            <a:chExt cx="12594035" cy="25987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2598738"/>
            </a:xfrm>
            <a:custGeom>
              <a:avLst/>
              <a:gdLst/>
              <a:ahLst/>
              <a:cxnLst/>
              <a:rect l="l" t="t" r="r" b="b"/>
              <a:pathLst>
                <a:path w="12594035" h="2598738">
                  <a:moveTo>
                    <a:pt x="0" y="0"/>
                  </a:moveTo>
                  <a:lnTo>
                    <a:pt x="12594035" y="0"/>
                  </a:lnTo>
                  <a:lnTo>
                    <a:pt x="12594035" y="2598738"/>
                  </a:lnTo>
                  <a:lnTo>
                    <a:pt x="0" y="25987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594035" cy="26368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625"/>
                </a:lnSpc>
              </a:pPr>
              <a:r>
                <a:rPr lang="en-US" sz="6124" spc="-122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Exploratory Data Analysis (EDA)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7475" y="4619327"/>
            <a:ext cx="505569" cy="505569"/>
            <a:chOff x="0" y="0"/>
            <a:chExt cx="674092" cy="674092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661416" cy="661416"/>
            </a:xfrm>
            <a:custGeom>
              <a:avLst/>
              <a:gdLst/>
              <a:ahLst/>
              <a:cxnLst/>
              <a:rect l="l" t="t" r="r" b="b"/>
              <a:pathLst>
                <a:path w="661416" h="661416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02666" y="0"/>
                  </a:lnTo>
                  <a:cubicBezTo>
                    <a:pt x="590296" y="0"/>
                    <a:pt x="661416" y="71120"/>
                    <a:pt x="661416" y="158750"/>
                  </a:cubicBezTo>
                  <a:lnTo>
                    <a:pt x="661416" y="502666"/>
                  </a:lnTo>
                  <a:cubicBezTo>
                    <a:pt x="661416" y="590296"/>
                    <a:pt x="590296" y="661416"/>
                    <a:pt x="502666" y="661416"/>
                  </a:cubicBezTo>
                  <a:lnTo>
                    <a:pt x="158750" y="661416"/>
                  </a:lnTo>
                  <a:cubicBezTo>
                    <a:pt x="71120" y="661416"/>
                    <a:pt x="0" y="590296"/>
                    <a:pt x="0" y="502666"/>
                  </a:cubicBezTo>
                  <a:close/>
                </a:path>
              </a:pathLst>
            </a:custGeom>
            <a:solidFill>
              <a:srgbClr val="E0D7F4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674116" cy="674116"/>
            </a:xfrm>
            <a:custGeom>
              <a:avLst/>
              <a:gdLst/>
              <a:ahLst/>
              <a:cxnLst/>
              <a:rect l="l" t="t" r="r" b="b"/>
              <a:pathLst>
                <a:path w="674116" h="674116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cubicBezTo>
                    <a:pt x="600202" y="0"/>
                    <a:pt x="674116" y="73914"/>
                    <a:pt x="674116" y="165100"/>
                  </a:cubicBezTo>
                  <a:lnTo>
                    <a:pt x="674116" y="509016"/>
                  </a:lnTo>
                  <a:lnTo>
                    <a:pt x="667766" y="509016"/>
                  </a:lnTo>
                  <a:lnTo>
                    <a:pt x="674116" y="509016"/>
                  </a:lnTo>
                  <a:cubicBezTo>
                    <a:pt x="674116" y="600202"/>
                    <a:pt x="600202" y="674116"/>
                    <a:pt x="509016" y="674116"/>
                  </a:cubicBezTo>
                  <a:lnTo>
                    <a:pt x="509016" y="667766"/>
                  </a:lnTo>
                  <a:lnTo>
                    <a:pt x="509016" y="674116"/>
                  </a:lnTo>
                  <a:lnTo>
                    <a:pt x="165100" y="674116"/>
                  </a:lnTo>
                  <a:lnTo>
                    <a:pt x="165100" y="667766"/>
                  </a:lnTo>
                  <a:lnTo>
                    <a:pt x="165100" y="674116"/>
                  </a:lnTo>
                  <a:cubicBezTo>
                    <a:pt x="73914" y="674116"/>
                    <a:pt x="0" y="600202"/>
                    <a:pt x="0" y="50901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09016"/>
                  </a:lnTo>
                  <a:lnTo>
                    <a:pt x="6350" y="509016"/>
                  </a:lnTo>
                  <a:lnTo>
                    <a:pt x="12700" y="509016"/>
                  </a:lnTo>
                  <a:cubicBezTo>
                    <a:pt x="12700" y="593217"/>
                    <a:pt x="80899" y="661416"/>
                    <a:pt x="165100" y="661416"/>
                  </a:cubicBezTo>
                  <a:lnTo>
                    <a:pt x="509016" y="661416"/>
                  </a:lnTo>
                  <a:cubicBezTo>
                    <a:pt x="593217" y="661416"/>
                    <a:pt x="661416" y="593217"/>
                    <a:pt x="661416" y="509016"/>
                  </a:cubicBezTo>
                  <a:lnTo>
                    <a:pt x="661416" y="165100"/>
                  </a:lnTo>
                  <a:lnTo>
                    <a:pt x="667766" y="165100"/>
                  </a:lnTo>
                  <a:lnTo>
                    <a:pt x="661416" y="165100"/>
                  </a:lnTo>
                  <a:cubicBezTo>
                    <a:pt x="661416" y="80899"/>
                    <a:pt x="593217" y="12700"/>
                    <a:pt x="50901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771799" y="4624090"/>
            <a:ext cx="3801516" cy="487412"/>
            <a:chOff x="0" y="0"/>
            <a:chExt cx="5068688" cy="64988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068688" cy="649883"/>
            </a:xfrm>
            <a:custGeom>
              <a:avLst/>
              <a:gdLst/>
              <a:ahLst/>
              <a:cxnLst/>
              <a:rect l="l" t="t" r="r" b="b"/>
              <a:pathLst>
                <a:path w="5068688" h="649883">
                  <a:moveTo>
                    <a:pt x="0" y="0"/>
                  </a:moveTo>
                  <a:lnTo>
                    <a:pt x="5068688" y="0"/>
                  </a:lnTo>
                  <a:lnTo>
                    <a:pt x="5068688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5068688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Churn Rate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771799" y="5281612"/>
            <a:ext cx="3801516" cy="1360885"/>
            <a:chOff x="0" y="0"/>
            <a:chExt cx="5068688" cy="181451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068688" cy="1814513"/>
            </a:xfrm>
            <a:custGeom>
              <a:avLst/>
              <a:gdLst/>
              <a:ahLst/>
              <a:cxnLst/>
              <a:rect l="l" t="t" r="r" b="b"/>
              <a:pathLst>
                <a:path w="5068688" h="1814513">
                  <a:moveTo>
                    <a:pt x="0" y="0"/>
                  </a:moveTo>
                  <a:lnTo>
                    <a:pt x="5068688" y="0"/>
                  </a:lnTo>
                  <a:lnTo>
                    <a:pt x="506868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85725"/>
              <a:ext cx="5068688" cy="19002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~10% of customers churned, which is relatively low but still significant.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852071" y="4619327"/>
            <a:ext cx="505569" cy="505569"/>
            <a:chOff x="0" y="0"/>
            <a:chExt cx="674092" cy="674092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661416" cy="661416"/>
            </a:xfrm>
            <a:custGeom>
              <a:avLst/>
              <a:gdLst/>
              <a:ahLst/>
              <a:cxnLst/>
              <a:rect l="l" t="t" r="r" b="b"/>
              <a:pathLst>
                <a:path w="661416" h="661416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02666" y="0"/>
                  </a:lnTo>
                  <a:cubicBezTo>
                    <a:pt x="590296" y="0"/>
                    <a:pt x="661416" y="71120"/>
                    <a:pt x="661416" y="158750"/>
                  </a:cubicBezTo>
                  <a:lnTo>
                    <a:pt x="661416" y="502666"/>
                  </a:lnTo>
                  <a:cubicBezTo>
                    <a:pt x="661416" y="590296"/>
                    <a:pt x="590296" y="661416"/>
                    <a:pt x="502666" y="661416"/>
                  </a:cubicBezTo>
                  <a:lnTo>
                    <a:pt x="158750" y="661416"/>
                  </a:lnTo>
                  <a:cubicBezTo>
                    <a:pt x="71120" y="661416"/>
                    <a:pt x="0" y="590296"/>
                    <a:pt x="0" y="502666"/>
                  </a:cubicBezTo>
                  <a:close/>
                </a:path>
              </a:pathLst>
            </a:custGeom>
            <a:solidFill>
              <a:srgbClr val="E0D7F4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674116" cy="674116"/>
            </a:xfrm>
            <a:custGeom>
              <a:avLst/>
              <a:gdLst/>
              <a:ahLst/>
              <a:cxnLst/>
              <a:rect l="l" t="t" r="r" b="b"/>
              <a:pathLst>
                <a:path w="674116" h="674116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cubicBezTo>
                    <a:pt x="600202" y="0"/>
                    <a:pt x="674116" y="73914"/>
                    <a:pt x="674116" y="165100"/>
                  </a:cubicBezTo>
                  <a:lnTo>
                    <a:pt x="674116" y="509016"/>
                  </a:lnTo>
                  <a:lnTo>
                    <a:pt x="667766" y="509016"/>
                  </a:lnTo>
                  <a:lnTo>
                    <a:pt x="674116" y="509016"/>
                  </a:lnTo>
                  <a:cubicBezTo>
                    <a:pt x="674116" y="600202"/>
                    <a:pt x="600202" y="674116"/>
                    <a:pt x="509016" y="674116"/>
                  </a:cubicBezTo>
                  <a:lnTo>
                    <a:pt x="509016" y="667766"/>
                  </a:lnTo>
                  <a:lnTo>
                    <a:pt x="509016" y="674116"/>
                  </a:lnTo>
                  <a:lnTo>
                    <a:pt x="165100" y="674116"/>
                  </a:lnTo>
                  <a:lnTo>
                    <a:pt x="165100" y="667766"/>
                  </a:lnTo>
                  <a:lnTo>
                    <a:pt x="165100" y="674116"/>
                  </a:lnTo>
                  <a:cubicBezTo>
                    <a:pt x="73914" y="674116"/>
                    <a:pt x="0" y="600202"/>
                    <a:pt x="0" y="50901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09016"/>
                  </a:lnTo>
                  <a:lnTo>
                    <a:pt x="6350" y="509016"/>
                  </a:lnTo>
                  <a:lnTo>
                    <a:pt x="12700" y="509016"/>
                  </a:lnTo>
                  <a:cubicBezTo>
                    <a:pt x="12700" y="593217"/>
                    <a:pt x="80899" y="661416"/>
                    <a:pt x="165100" y="661416"/>
                  </a:cubicBezTo>
                  <a:lnTo>
                    <a:pt x="509016" y="661416"/>
                  </a:lnTo>
                  <a:cubicBezTo>
                    <a:pt x="593217" y="661416"/>
                    <a:pt x="661416" y="593217"/>
                    <a:pt x="661416" y="509016"/>
                  </a:cubicBezTo>
                  <a:lnTo>
                    <a:pt x="661416" y="165100"/>
                  </a:lnTo>
                  <a:lnTo>
                    <a:pt x="667766" y="165100"/>
                  </a:lnTo>
                  <a:lnTo>
                    <a:pt x="661416" y="165100"/>
                  </a:lnTo>
                  <a:cubicBezTo>
                    <a:pt x="661416" y="80899"/>
                    <a:pt x="593217" y="12700"/>
                    <a:pt x="50901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6636395" y="4624090"/>
            <a:ext cx="3801516" cy="487412"/>
            <a:chOff x="0" y="0"/>
            <a:chExt cx="5068688" cy="64988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5068688" cy="649883"/>
            </a:xfrm>
            <a:custGeom>
              <a:avLst/>
              <a:gdLst/>
              <a:ahLst/>
              <a:cxnLst/>
              <a:rect l="l" t="t" r="r" b="b"/>
              <a:pathLst>
                <a:path w="5068688" h="649883">
                  <a:moveTo>
                    <a:pt x="0" y="0"/>
                  </a:moveTo>
                  <a:lnTo>
                    <a:pt x="5068688" y="0"/>
                  </a:lnTo>
                  <a:lnTo>
                    <a:pt x="5068688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19050"/>
              <a:ext cx="5068688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Sales Channels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6636395" y="5281612"/>
            <a:ext cx="3801516" cy="1360885"/>
            <a:chOff x="0" y="0"/>
            <a:chExt cx="5068688" cy="181451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068688" cy="1814513"/>
            </a:xfrm>
            <a:custGeom>
              <a:avLst/>
              <a:gdLst/>
              <a:ahLst/>
              <a:cxnLst/>
              <a:rect l="l" t="t" r="r" b="b"/>
              <a:pathLst>
                <a:path w="5068688" h="1814513">
                  <a:moveTo>
                    <a:pt x="0" y="0"/>
                  </a:moveTo>
                  <a:lnTo>
                    <a:pt x="5068688" y="0"/>
                  </a:lnTo>
                  <a:lnTo>
                    <a:pt x="506868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85725"/>
              <a:ext cx="5068688" cy="19002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Some channels had higher churn rates, while others had none.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87475" y="7240191"/>
            <a:ext cx="505569" cy="505569"/>
            <a:chOff x="0" y="0"/>
            <a:chExt cx="674092" cy="674092"/>
          </a:xfrm>
        </p:grpSpPr>
        <p:sp>
          <p:nvSpPr>
            <p:cNvPr id="29" name="Freeform 29"/>
            <p:cNvSpPr/>
            <p:nvPr/>
          </p:nvSpPr>
          <p:spPr>
            <a:xfrm>
              <a:off x="6350" y="6350"/>
              <a:ext cx="661416" cy="661416"/>
            </a:xfrm>
            <a:custGeom>
              <a:avLst/>
              <a:gdLst/>
              <a:ahLst/>
              <a:cxnLst/>
              <a:rect l="l" t="t" r="r" b="b"/>
              <a:pathLst>
                <a:path w="661416" h="661416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02666" y="0"/>
                  </a:lnTo>
                  <a:cubicBezTo>
                    <a:pt x="590296" y="0"/>
                    <a:pt x="661416" y="71120"/>
                    <a:pt x="661416" y="158750"/>
                  </a:cubicBezTo>
                  <a:lnTo>
                    <a:pt x="661416" y="502666"/>
                  </a:lnTo>
                  <a:cubicBezTo>
                    <a:pt x="661416" y="590296"/>
                    <a:pt x="590296" y="661416"/>
                    <a:pt x="502666" y="661416"/>
                  </a:cubicBezTo>
                  <a:lnTo>
                    <a:pt x="158750" y="661416"/>
                  </a:lnTo>
                  <a:cubicBezTo>
                    <a:pt x="71120" y="661416"/>
                    <a:pt x="0" y="590296"/>
                    <a:pt x="0" y="502666"/>
                  </a:cubicBezTo>
                  <a:close/>
                </a:path>
              </a:pathLst>
            </a:custGeom>
            <a:solidFill>
              <a:srgbClr val="E0D7F4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674116" cy="674116"/>
            </a:xfrm>
            <a:custGeom>
              <a:avLst/>
              <a:gdLst/>
              <a:ahLst/>
              <a:cxnLst/>
              <a:rect l="l" t="t" r="r" b="b"/>
              <a:pathLst>
                <a:path w="674116" h="674116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cubicBezTo>
                    <a:pt x="600202" y="0"/>
                    <a:pt x="674116" y="73914"/>
                    <a:pt x="674116" y="165100"/>
                  </a:cubicBezTo>
                  <a:lnTo>
                    <a:pt x="674116" y="509016"/>
                  </a:lnTo>
                  <a:lnTo>
                    <a:pt x="667766" y="509016"/>
                  </a:lnTo>
                  <a:lnTo>
                    <a:pt x="674116" y="509016"/>
                  </a:lnTo>
                  <a:cubicBezTo>
                    <a:pt x="674116" y="600202"/>
                    <a:pt x="600202" y="674116"/>
                    <a:pt x="509016" y="674116"/>
                  </a:cubicBezTo>
                  <a:lnTo>
                    <a:pt x="509016" y="667766"/>
                  </a:lnTo>
                  <a:lnTo>
                    <a:pt x="509016" y="674116"/>
                  </a:lnTo>
                  <a:lnTo>
                    <a:pt x="165100" y="674116"/>
                  </a:lnTo>
                  <a:lnTo>
                    <a:pt x="165100" y="667766"/>
                  </a:lnTo>
                  <a:lnTo>
                    <a:pt x="165100" y="674116"/>
                  </a:lnTo>
                  <a:cubicBezTo>
                    <a:pt x="73914" y="674116"/>
                    <a:pt x="0" y="600202"/>
                    <a:pt x="0" y="50901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09016"/>
                  </a:lnTo>
                  <a:lnTo>
                    <a:pt x="6350" y="509016"/>
                  </a:lnTo>
                  <a:lnTo>
                    <a:pt x="12700" y="509016"/>
                  </a:lnTo>
                  <a:cubicBezTo>
                    <a:pt x="12700" y="593217"/>
                    <a:pt x="80899" y="661416"/>
                    <a:pt x="165100" y="661416"/>
                  </a:cubicBezTo>
                  <a:lnTo>
                    <a:pt x="509016" y="661416"/>
                  </a:lnTo>
                  <a:cubicBezTo>
                    <a:pt x="593217" y="661416"/>
                    <a:pt x="661416" y="593217"/>
                    <a:pt x="661416" y="509016"/>
                  </a:cubicBezTo>
                  <a:lnTo>
                    <a:pt x="661416" y="165100"/>
                  </a:lnTo>
                  <a:lnTo>
                    <a:pt x="667766" y="165100"/>
                  </a:lnTo>
                  <a:lnTo>
                    <a:pt x="661416" y="165100"/>
                  </a:lnTo>
                  <a:cubicBezTo>
                    <a:pt x="661416" y="80899"/>
                    <a:pt x="593217" y="12700"/>
                    <a:pt x="50901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771799" y="7244954"/>
            <a:ext cx="3898552" cy="487412"/>
            <a:chOff x="0" y="0"/>
            <a:chExt cx="5198070" cy="64988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198070" cy="649883"/>
            </a:xfrm>
            <a:custGeom>
              <a:avLst/>
              <a:gdLst/>
              <a:ahLst/>
              <a:cxnLst/>
              <a:rect l="l" t="t" r="r" b="b"/>
              <a:pathLst>
                <a:path w="5198070" h="649883">
                  <a:moveTo>
                    <a:pt x="0" y="0"/>
                  </a:moveTo>
                  <a:lnTo>
                    <a:pt x="5198070" y="0"/>
                  </a:lnTo>
                  <a:lnTo>
                    <a:pt x="519807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19050"/>
              <a:ext cx="519807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Consumption Patterns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771799" y="7902476"/>
            <a:ext cx="8665964" cy="453629"/>
            <a:chOff x="0" y="0"/>
            <a:chExt cx="11554618" cy="604838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1554618" cy="604838"/>
            </a:xfrm>
            <a:custGeom>
              <a:avLst/>
              <a:gdLst/>
              <a:ahLst/>
              <a:cxnLst/>
              <a:rect l="l" t="t" r="r" b="b"/>
              <a:pathLst>
                <a:path w="11554618" h="604838">
                  <a:moveTo>
                    <a:pt x="0" y="0"/>
                  </a:moveTo>
                  <a:lnTo>
                    <a:pt x="11554618" y="0"/>
                  </a:lnTo>
                  <a:lnTo>
                    <a:pt x="1155461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85725"/>
              <a:ext cx="1155461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Highly skewed distributions, with outliers in consumption data.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1924199"/>
            <a:ext cx="7797105" cy="974526"/>
            <a:chOff x="0" y="0"/>
            <a:chExt cx="10396140" cy="12993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396140" cy="1299368"/>
            </a:xfrm>
            <a:custGeom>
              <a:avLst/>
              <a:gdLst/>
              <a:ahLst/>
              <a:cxnLst/>
              <a:rect l="l" t="t" r="r" b="b"/>
              <a:pathLst>
                <a:path w="10396140" h="1299368">
                  <a:moveTo>
                    <a:pt x="0" y="0"/>
                  </a:moveTo>
                  <a:lnTo>
                    <a:pt x="10396140" y="0"/>
                  </a:lnTo>
                  <a:lnTo>
                    <a:pt x="10396140" y="1299368"/>
                  </a:lnTo>
                  <a:lnTo>
                    <a:pt x="0" y="1299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0396140" cy="13374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625"/>
                </a:lnSpc>
              </a:pPr>
              <a:r>
                <a:rPr lang="en-US" sz="6124" spc="-122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Feature Engineering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7475" y="3319165"/>
            <a:ext cx="9455051" cy="2614018"/>
            <a:chOff x="0" y="0"/>
            <a:chExt cx="12606735" cy="3485357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12593955" cy="3472688"/>
            </a:xfrm>
            <a:custGeom>
              <a:avLst/>
              <a:gdLst/>
              <a:ahLst/>
              <a:cxnLst/>
              <a:rect l="l" t="t" r="r" b="b"/>
              <a:pathLst>
                <a:path w="12593955" h="3472688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12434824" y="0"/>
                  </a:lnTo>
                  <a:cubicBezTo>
                    <a:pt x="12522708" y="0"/>
                    <a:pt x="12593955" y="71120"/>
                    <a:pt x="12593955" y="158750"/>
                  </a:cubicBezTo>
                  <a:lnTo>
                    <a:pt x="12593955" y="3313938"/>
                  </a:lnTo>
                  <a:cubicBezTo>
                    <a:pt x="12593955" y="3401568"/>
                    <a:pt x="12522708" y="3472688"/>
                    <a:pt x="12434824" y="3472688"/>
                  </a:cubicBezTo>
                  <a:lnTo>
                    <a:pt x="159131" y="3472688"/>
                  </a:lnTo>
                  <a:cubicBezTo>
                    <a:pt x="71247" y="3472688"/>
                    <a:pt x="0" y="3401568"/>
                    <a:pt x="0" y="3313938"/>
                  </a:cubicBezTo>
                  <a:close/>
                </a:path>
              </a:pathLst>
            </a:custGeom>
            <a:solidFill>
              <a:srgbClr val="E0D7F4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2606655" cy="3485388"/>
            </a:xfrm>
            <a:custGeom>
              <a:avLst/>
              <a:gdLst/>
              <a:ahLst/>
              <a:cxnLst/>
              <a:rect l="l" t="t" r="r" b="b"/>
              <a:pathLst>
                <a:path w="12606655" h="3485388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12441174" y="0"/>
                  </a:lnTo>
                  <a:lnTo>
                    <a:pt x="12441174" y="6350"/>
                  </a:lnTo>
                  <a:lnTo>
                    <a:pt x="12441174" y="0"/>
                  </a:lnTo>
                  <a:cubicBezTo>
                    <a:pt x="12532614" y="0"/>
                    <a:pt x="12606655" y="73914"/>
                    <a:pt x="12606655" y="165100"/>
                  </a:cubicBezTo>
                  <a:lnTo>
                    <a:pt x="12600305" y="165100"/>
                  </a:lnTo>
                  <a:lnTo>
                    <a:pt x="12606655" y="165100"/>
                  </a:lnTo>
                  <a:lnTo>
                    <a:pt x="12606655" y="3320288"/>
                  </a:lnTo>
                  <a:lnTo>
                    <a:pt x="12600305" y="3320288"/>
                  </a:lnTo>
                  <a:lnTo>
                    <a:pt x="12606655" y="3320288"/>
                  </a:lnTo>
                  <a:cubicBezTo>
                    <a:pt x="12606655" y="3411474"/>
                    <a:pt x="12532487" y="3485388"/>
                    <a:pt x="12441174" y="3485388"/>
                  </a:cubicBezTo>
                  <a:lnTo>
                    <a:pt x="12441174" y="3479038"/>
                  </a:lnTo>
                  <a:lnTo>
                    <a:pt x="12441174" y="3485388"/>
                  </a:lnTo>
                  <a:lnTo>
                    <a:pt x="165481" y="3485388"/>
                  </a:lnTo>
                  <a:lnTo>
                    <a:pt x="165481" y="3479038"/>
                  </a:lnTo>
                  <a:lnTo>
                    <a:pt x="165481" y="3485388"/>
                  </a:lnTo>
                  <a:cubicBezTo>
                    <a:pt x="74041" y="3485388"/>
                    <a:pt x="0" y="3411474"/>
                    <a:pt x="0" y="332028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320288"/>
                  </a:lnTo>
                  <a:lnTo>
                    <a:pt x="6350" y="3320288"/>
                  </a:lnTo>
                  <a:lnTo>
                    <a:pt x="12700" y="3320288"/>
                  </a:lnTo>
                  <a:cubicBezTo>
                    <a:pt x="12700" y="3404489"/>
                    <a:pt x="81153" y="3472688"/>
                    <a:pt x="165481" y="3472688"/>
                  </a:cubicBezTo>
                  <a:lnTo>
                    <a:pt x="12441174" y="3472688"/>
                  </a:lnTo>
                  <a:cubicBezTo>
                    <a:pt x="12525629" y="3472688"/>
                    <a:pt x="12593955" y="3404489"/>
                    <a:pt x="12593955" y="3320288"/>
                  </a:cubicBezTo>
                  <a:lnTo>
                    <a:pt x="12593955" y="165100"/>
                  </a:lnTo>
                  <a:cubicBezTo>
                    <a:pt x="12593955" y="80899"/>
                    <a:pt x="12525502" y="12700"/>
                    <a:pt x="12441174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285280" y="3616970"/>
            <a:ext cx="4345335" cy="487413"/>
            <a:chOff x="0" y="0"/>
            <a:chExt cx="5793780" cy="64988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793780" cy="649883"/>
            </a:xfrm>
            <a:custGeom>
              <a:avLst/>
              <a:gdLst/>
              <a:ahLst/>
              <a:cxnLst/>
              <a:rect l="l" t="t" r="r" b="b"/>
              <a:pathLst>
                <a:path w="5793780" h="649883">
                  <a:moveTo>
                    <a:pt x="0" y="0"/>
                  </a:moveTo>
                  <a:lnTo>
                    <a:pt x="5793780" y="0"/>
                  </a:lnTo>
                  <a:lnTo>
                    <a:pt x="579378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579378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Price Sensitivity Features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85280" y="4274492"/>
            <a:ext cx="8859441" cy="1360885"/>
            <a:chOff x="0" y="0"/>
            <a:chExt cx="11812588" cy="181451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812588" cy="1814513"/>
            </a:xfrm>
            <a:custGeom>
              <a:avLst/>
              <a:gdLst/>
              <a:ahLst/>
              <a:cxnLst/>
              <a:rect l="l" t="t" r="r" b="b"/>
              <a:pathLst>
                <a:path w="11812588" h="1814513">
                  <a:moveTo>
                    <a:pt x="0" y="0"/>
                  </a:moveTo>
                  <a:lnTo>
                    <a:pt x="11812588" y="0"/>
                  </a:lnTo>
                  <a:lnTo>
                    <a:pt x="1181258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85725"/>
              <a:ext cx="11812588" cy="19002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Difference between off-peak prices in December and January. Average and maximum price changes across peak, off-peak, and mid-peak periods.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87475" y="6207175"/>
            <a:ext cx="9455051" cy="2160389"/>
            <a:chOff x="0" y="0"/>
            <a:chExt cx="12606735" cy="2880518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12594082" cy="2867787"/>
            </a:xfrm>
            <a:custGeom>
              <a:avLst/>
              <a:gdLst/>
              <a:ahLst/>
              <a:cxnLst/>
              <a:rect l="l" t="t" r="r" b="b"/>
              <a:pathLst>
                <a:path w="12594082" h="2867787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12434697" y="0"/>
                  </a:lnTo>
                  <a:cubicBezTo>
                    <a:pt x="12522708" y="0"/>
                    <a:pt x="12594082" y="71120"/>
                    <a:pt x="12594082" y="158750"/>
                  </a:cubicBezTo>
                  <a:lnTo>
                    <a:pt x="12594082" y="2709037"/>
                  </a:lnTo>
                  <a:cubicBezTo>
                    <a:pt x="12594082" y="2796794"/>
                    <a:pt x="12522708" y="2867787"/>
                    <a:pt x="12434697" y="2867787"/>
                  </a:cubicBezTo>
                  <a:lnTo>
                    <a:pt x="159385" y="2867787"/>
                  </a:lnTo>
                  <a:cubicBezTo>
                    <a:pt x="71374" y="2867787"/>
                    <a:pt x="0" y="2796667"/>
                    <a:pt x="0" y="2709037"/>
                  </a:cubicBezTo>
                  <a:close/>
                </a:path>
              </a:pathLst>
            </a:custGeom>
            <a:solidFill>
              <a:srgbClr val="E0D7F4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12606782" cy="2880487"/>
            </a:xfrm>
            <a:custGeom>
              <a:avLst/>
              <a:gdLst/>
              <a:ahLst/>
              <a:cxnLst/>
              <a:rect l="l" t="t" r="r" b="b"/>
              <a:pathLst>
                <a:path w="12606782" h="2880487">
                  <a:moveTo>
                    <a:pt x="0" y="165100"/>
                  </a:moveTo>
                  <a:cubicBezTo>
                    <a:pt x="0" y="73914"/>
                    <a:pt x="74168" y="0"/>
                    <a:pt x="165735" y="0"/>
                  </a:cubicBezTo>
                  <a:lnTo>
                    <a:pt x="12441047" y="0"/>
                  </a:lnTo>
                  <a:lnTo>
                    <a:pt x="12441047" y="6350"/>
                  </a:lnTo>
                  <a:lnTo>
                    <a:pt x="12441047" y="0"/>
                  </a:lnTo>
                  <a:cubicBezTo>
                    <a:pt x="12532487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2715387"/>
                  </a:lnTo>
                  <a:lnTo>
                    <a:pt x="12600432" y="2715387"/>
                  </a:lnTo>
                  <a:lnTo>
                    <a:pt x="12606782" y="2715387"/>
                  </a:lnTo>
                  <a:cubicBezTo>
                    <a:pt x="12606782" y="2806573"/>
                    <a:pt x="12532614" y="2880487"/>
                    <a:pt x="12441047" y="2880487"/>
                  </a:cubicBezTo>
                  <a:lnTo>
                    <a:pt x="12441047" y="2874137"/>
                  </a:lnTo>
                  <a:lnTo>
                    <a:pt x="12441047" y="2880487"/>
                  </a:lnTo>
                  <a:lnTo>
                    <a:pt x="165735" y="2880487"/>
                  </a:lnTo>
                  <a:lnTo>
                    <a:pt x="165735" y="2874137"/>
                  </a:lnTo>
                  <a:lnTo>
                    <a:pt x="165735" y="2880487"/>
                  </a:lnTo>
                  <a:cubicBezTo>
                    <a:pt x="74295" y="2880487"/>
                    <a:pt x="0" y="2806573"/>
                    <a:pt x="0" y="271538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715387"/>
                  </a:lnTo>
                  <a:lnTo>
                    <a:pt x="6350" y="2715387"/>
                  </a:lnTo>
                  <a:lnTo>
                    <a:pt x="12700" y="2715387"/>
                  </a:lnTo>
                  <a:cubicBezTo>
                    <a:pt x="12700" y="2799588"/>
                    <a:pt x="81153" y="2867787"/>
                    <a:pt x="165735" y="2867787"/>
                  </a:cubicBezTo>
                  <a:lnTo>
                    <a:pt x="12441047" y="2867787"/>
                  </a:lnTo>
                  <a:cubicBezTo>
                    <a:pt x="12525502" y="2867787"/>
                    <a:pt x="12594082" y="2799461"/>
                    <a:pt x="12594082" y="2715387"/>
                  </a:cubicBezTo>
                  <a:lnTo>
                    <a:pt x="12594082" y="165100"/>
                  </a:lnTo>
                  <a:cubicBezTo>
                    <a:pt x="12594082" y="80899"/>
                    <a:pt x="12525628" y="12700"/>
                    <a:pt x="12441047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285280" y="6504980"/>
            <a:ext cx="3898552" cy="487412"/>
            <a:chOff x="0" y="0"/>
            <a:chExt cx="5198070" cy="649883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5198070" cy="649883"/>
            </a:xfrm>
            <a:custGeom>
              <a:avLst/>
              <a:gdLst/>
              <a:ahLst/>
              <a:cxnLst/>
              <a:rect l="l" t="t" r="r" b="b"/>
              <a:pathLst>
                <a:path w="5198070" h="649883">
                  <a:moveTo>
                    <a:pt x="0" y="0"/>
                  </a:moveTo>
                  <a:lnTo>
                    <a:pt x="5198070" y="0"/>
                  </a:lnTo>
                  <a:lnTo>
                    <a:pt x="519807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19050"/>
              <a:ext cx="519807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Temporal Features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85280" y="7162502"/>
            <a:ext cx="8859441" cy="907256"/>
            <a:chOff x="0" y="0"/>
            <a:chExt cx="11812588" cy="1209675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1812588" cy="1209675"/>
            </a:xfrm>
            <a:custGeom>
              <a:avLst/>
              <a:gdLst/>
              <a:ahLst/>
              <a:cxnLst/>
              <a:rect l="l" t="t" r="r" b="b"/>
              <a:pathLst>
                <a:path w="11812588" h="1209675">
                  <a:moveTo>
                    <a:pt x="0" y="0"/>
                  </a:moveTo>
                  <a:lnTo>
                    <a:pt x="11812588" y="0"/>
                  </a:lnTo>
                  <a:lnTo>
                    <a:pt x="1181258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85725"/>
              <a:ext cx="11812588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Tenure (duration of customer relationship). Months since contract activation, modification, and renewal.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92238" y="3562052"/>
            <a:ext cx="7868841" cy="974526"/>
            <a:chOff x="0" y="0"/>
            <a:chExt cx="10491788" cy="129936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491788" cy="1299368"/>
            </a:xfrm>
            <a:custGeom>
              <a:avLst/>
              <a:gdLst/>
              <a:ahLst/>
              <a:cxnLst/>
              <a:rect l="l" t="t" r="r" b="b"/>
              <a:pathLst>
                <a:path w="10491788" h="1299368">
                  <a:moveTo>
                    <a:pt x="0" y="0"/>
                  </a:moveTo>
                  <a:lnTo>
                    <a:pt x="10491788" y="0"/>
                  </a:lnTo>
                  <a:lnTo>
                    <a:pt x="10491788" y="1299368"/>
                  </a:lnTo>
                  <a:lnTo>
                    <a:pt x="0" y="1299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491788" cy="13374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625"/>
                </a:lnSpc>
              </a:pPr>
              <a:r>
                <a:rPr lang="en-US" sz="6124" spc="-122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Modeling &amp; Evaluation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5245299"/>
            <a:ext cx="3898552" cy="487412"/>
            <a:chOff x="0" y="0"/>
            <a:chExt cx="5198070" cy="64988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198070" cy="649883"/>
            </a:xfrm>
            <a:custGeom>
              <a:avLst/>
              <a:gdLst/>
              <a:ahLst/>
              <a:cxnLst/>
              <a:rect l="l" t="t" r="r" b="b"/>
              <a:pathLst>
                <a:path w="5198070" h="649883">
                  <a:moveTo>
                    <a:pt x="0" y="0"/>
                  </a:moveTo>
                  <a:lnTo>
                    <a:pt x="5198070" y="0"/>
                  </a:lnTo>
                  <a:lnTo>
                    <a:pt x="519807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519807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Model Used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38" y="6016229"/>
            <a:ext cx="7805886" cy="453629"/>
            <a:chOff x="0" y="0"/>
            <a:chExt cx="10407848" cy="60483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Random Forest Classifier (ensemble of 1000 decision trees).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99401" y="5245299"/>
            <a:ext cx="3898552" cy="487412"/>
            <a:chOff x="0" y="0"/>
            <a:chExt cx="5198070" cy="64988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198070" cy="649883"/>
            </a:xfrm>
            <a:custGeom>
              <a:avLst/>
              <a:gdLst/>
              <a:ahLst/>
              <a:cxnLst/>
              <a:rect l="l" t="t" r="r" b="b"/>
              <a:pathLst>
                <a:path w="5198070" h="649883">
                  <a:moveTo>
                    <a:pt x="0" y="0"/>
                  </a:moveTo>
                  <a:lnTo>
                    <a:pt x="5198070" y="0"/>
                  </a:lnTo>
                  <a:lnTo>
                    <a:pt x="519807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519807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Evaluation Metrics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99401" y="6016229"/>
            <a:ext cx="7805886" cy="453629"/>
            <a:chOff x="0" y="0"/>
            <a:chExt cx="10407848" cy="60483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407848" cy="604838"/>
            </a:xfrm>
            <a:custGeom>
              <a:avLst/>
              <a:gdLst/>
              <a:ahLst/>
              <a:cxnLst/>
              <a:rect l="l" t="t" r="r" b="b"/>
              <a:pathLst>
                <a:path w="10407848" h="60483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Accuracy: 90.5%. Precision: 82%. Recall: 4.9%.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1430000" y="-88701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2326184"/>
            <a:ext cx="9445526" cy="1949054"/>
            <a:chOff x="0" y="0"/>
            <a:chExt cx="12594035" cy="25987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2598738"/>
            </a:xfrm>
            <a:custGeom>
              <a:avLst/>
              <a:gdLst/>
              <a:ahLst/>
              <a:cxnLst/>
              <a:rect l="l" t="t" r="r" b="b"/>
              <a:pathLst>
                <a:path w="12594035" h="2598738">
                  <a:moveTo>
                    <a:pt x="0" y="0"/>
                  </a:moveTo>
                  <a:lnTo>
                    <a:pt x="12594035" y="0"/>
                  </a:lnTo>
                  <a:lnTo>
                    <a:pt x="12594035" y="2598738"/>
                  </a:lnTo>
                  <a:lnTo>
                    <a:pt x="0" y="25987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594035" cy="26368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625"/>
                </a:lnSpc>
              </a:pPr>
              <a:r>
                <a:rPr lang="en-US" sz="6124" spc="-122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Insights &amp; Recommendations</a:t>
              </a:r>
            </a:p>
          </p:txBody>
        </p:sp>
      </p:grpSp>
      <p:sp>
        <p:nvSpPr>
          <p:cNvPr id="10" name="Freeform 10" descr="preencoded.png"/>
          <p:cNvSpPr/>
          <p:nvPr/>
        </p:nvSpPr>
        <p:spPr>
          <a:xfrm>
            <a:off x="992238" y="4700439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992238" y="5692676"/>
            <a:ext cx="2864941" cy="1360885"/>
            <a:chOff x="0" y="0"/>
            <a:chExt cx="3819922" cy="181451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819922" cy="1814513"/>
            </a:xfrm>
            <a:custGeom>
              <a:avLst/>
              <a:gdLst/>
              <a:ahLst/>
              <a:cxnLst/>
              <a:rect l="l" t="t" r="r" b="b"/>
              <a:pathLst>
                <a:path w="3819922" h="1814513">
                  <a:moveTo>
                    <a:pt x="0" y="0"/>
                  </a:moveTo>
                  <a:lnTo>
                    <a:pt x="3819922" y="0"/>
                  </a:lnTo>
                  <a:lnTo>
                    <a:pt x="3819922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85725"/>
              <a:ext cx="3819922" cy="19002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Price sensitivity impacts churn, but it's not the primary driver.</a:t>
              </a:r>
            </a:p>
          </p:txBody>
        </p:sp>
      </p:grpSp>
      <p:sp>
        <p:nvSpPr>
          <p:cNvPr id="14" name="Freeform 14" descr="preencoded.png"/>
          <p:cNvSpPr/>
          <p:nvPr/>
        </p:nvSpPr>
        <p:spPr>
          <a:xfrm>
            <a:off x="4282380" y="4700439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4282380" y="5692676"/>
            <a:ext cx="2865090" cy="1814512"/>
            <a:chOff x="0" y="0"/>
            <a:chExt cx="3820120" cy="24193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820120" cy="2419350"/>
            </a:xfrm>
            <a:custGeom>
              <a:avLst/>
              <a:gdLst/>
              <a:ahLst/>
              <a:cxnLst/>
              <a:rect l="l" t="t" r="r" b="b"/>
              <a:pathLst>
                <a:path w="3820120" h="2419350">
                  <a:moveTo>
                    <a:pt x="0" y="0"/>
                  </a:moveTo>
                  <a:lnTo>
                    <a:pt x="3820120" y="0"/>
                  </a:lnTo>
                  <a:lnTo>
                    <a:pt x="3820120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3820120" cy="25050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Tenure, contract modifications, and renewals are strong predictors of churn.</a:t>
              </a:r>
            </a:p>
          </p:txBody>
        </p:sp>
      </p:grpSp>
      <p:sp>
        <p:nvSpPr>
          <p:cNvPr id="18" name="Freeform 18" descr="preencoded.png"/>
          <p:cNvSpPr/>
          <p:nvPr/>
        </p:nvSpPr>
        <p:spPr>
          <a:xfrm>
            <a:off x="7572672" y="4700439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7572672" y="5692676"/>
            <a:ext cx="2864941" cy="2268141"/>
            <a:chOff x="0" y="0"/>
            <a:chExt cx="3819922" cy="302418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819922" cy="3024188"/>
            </a:xfrm>
            <a:custGeom>
              <a:avLst/>
              <a:gdLst/>
              <a:ahLst/>
              <a:cxnLst/>
              <a:rect l="l" t="t" r="r" b="b"/>
              <a:pathLst>
                <a:path w="3819922" h="3024188">
                  <a:moveTo>
                    <a:pt x="0" y="0"/>
                  </a:moveTo>
                  <a:lnTo>
                    <a:pt x="3819922" y="0"/>
                  </a:lnTo>
                  <a:lnTo>
                    <a:pt x="3819922" y="3024188"/>
                  </a:lnTo>
                  <a:lnTo>
                    <a:pt x="0" y="3024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85725"/>
              <a:ext cx="3819922" cy="31099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Certain channels have higher churn rates, suggesting a need for targeted interventions.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1430000" y="37802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962322"/>
            <a:ext cx="7797105" cy="974526"/>
            <a:chOff x="0" y="0"/>
            <a:chExt cx="10396140" cy="12993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396140" cy="1299368"/>
            </a:xfrm>
            <a:custGeom>
              <a:avLst/>
              <a:gdLst/>
              <a:ahLst/>
              <a:cxnLst/>
              <a:rect l="l" t="t" r="r" b="b"/>
              <a:pathLst>
                <a:path w="10396140" h="1299368">
                  <a:moveTo>
                    <a:pt x="0" y="0"/>
                  </a:moveTo>
                  <a:lnTo>
                    <a:pt x="10396140" y="0"/>
                  </a:lnTo>
                  <a:lnTo>
                    <a:pt x="10396140" y="1299368"/>
                  </a:lnTo>
                  <a:lnTo>
                    <a:pt x="0" y="1299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0396140" cy="13374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625"/>
                </a:lnSpc>
              </a:pPr>
              <a:r>
                <a:rPr lang="en-US" sz="6124" spc="-122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Next Steps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98389" y="2362051"/>
            <a:ext cx="38100" cy="6962477"/>
            <a:chOff x="0" y="0"/>
            <a:chExt cx="50800" cy="928330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0800" cy="9283319"/>
            </a:xfrm>
            <a:custGeom>
              <a:avLst/>
              <a:gdLst/>
              <a:ahLst/>
              <a:cxnLst/>
              <a:rect l="l" t="t" r="r" b="b"/>
              <a:pathLst>
                <a:path w="50800" h="928331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9257919"/>
                  </a:lnTo>
                  <a:cubicBezTo>
                    <a:pt x="50800" y="9271888"/>
                    <a:pt x="39370" y="9283319"/>
                    <a:pt x="25400" y="9283319"/>
                  </a:cubicBezTo>
                  <a:cubicBezTo>
                    <a:pt x="11430" y="9283319"/>
                    <a:pt x="0" y="9271888"/>
                    <a:pt x="0" y="9257919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698277" y="2980879"/>
            <a:ext cx="992237" cy="38100"/>
            <a:chOff x="0" y="0"/>
            <a:chExt cx="1322983" cy="50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093738" y="2676227"/>
            <a:ext cx="647402" cy="647402"/>
            <a:chOff x="0" y="0"/>
            <a:chExt cx="863203" cy="863203"/>
          </a:xfrm>
        </p:grpSpPr>
        <p:sp>
          <p:nvSpPr>
            <p:cNvPr id="15" name="Freeform 15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0D7F4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1321891" y="2765971"/>
            <a:ext cx="190946" cy="467766"/>
            <a:chOff x="0" y="0"/>
            <a:chExt cx="254595" cy="62368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54595" cy="623688"/>
            </a:xfrm>
            <a:custGeom>
              <a:avLst/>
              <a:gdLst/>
              <a:ahLst/>
              <a:cxnLst/>
              <a:rect l="l" t="t" r="r" b="b"/>
              <a:pathLst>
                <a:path w="254595" h="623688">
                  <a:moveTo>
                    <a:pt x="0" y="0"/>
                  </a:moveTo>
                  <a:lnTo>
                    <a:pt x="254595" y="0"/>
                  </a:lnTo>
                  <a:lnTo>
                    <a:pt x="254595" y="623688"/>
                  </a:lnTo>
                  <a:lnTo>
                    <a:pt x="0" y="623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57150"/>
              <a:ext cx="254595" cy="5665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625"/>
                </a:lnSpc>
              </a:pPr>
              <a:r>
                <a:rPr lang="en-US" sz="3625" spc="-73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1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976860" y="2645569"/>
            <a:ext cx="3898552" cy="487413"/>
            <a:chOff x="0" y="0"/>
            <a:chExt cx="5198070" cy="64988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198070" cy="649883"/>
            </a:xfrm>
            <a:custGeom>
              <a:avLst/>
              <a:gdLst/>
              <a:ahLst/>
              <a:cxnLst/>
              <a:rect l="l" t="t" r="r" b="b"/>
              <a:pathLst>
                <a:path w="5198070" h="649883">
                  <a:moveTo>
                    <a:pt x="0" y="0"/>
                  </a:moveTo>
                  <a:lnTo>
                    <a:pt x="5198070" y="0"/>
                  </a:lnTo>
                  <a:lnTo>
                    <a:pt x="519807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519807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Model Improvement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976860" y="3303091"/>
            <a:ext cx="7460902" cy="907256"/>
            <a:chOff x="0" y="0"/>
            <a:chExt cx="9947870" cy="120967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9947870" cy="1209675"/>
            </a:xfrm>
            <a:custGeom>
              <a:avLst/>
              <a:gdLst/>
              <a:ahLst/>
              <a:cxnLst/>
              <a:rect l="l" t="t" r="r" b="b"/>
              <a:pathLst>
                <a:path w="9947870" h="1209675">
                  <a:moveTo>
                    <a:pt x="0" y="0"/>
                  </a:moveTo>
                  <a:lnTo>
                    <a:pt x="9947870" y="0"/>
                  </a:lnTo>
                  <a:lnTo>
                    <a:pt x="994787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85725"/>
              <a:ext cx="9947870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Experiment with other algorithms. Optimize hyperparameters for better recall and precision.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698277" y="5396210"/>
            <a:ext cx="992237" cy="38100"/>
            <a:chOff x="0" y="0"/>
            <a:chExt cx="1322983" cy="50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093738" y="5091559"/>
            <a:ext cx="647402" cy="647403"/>
            <a:chOff x="0" y="0"/>
            <a:chExt cx="863203" cy="863203"/>
          </a:xfrm>
        </p:grpSpPr>
        <p:sp>
          <p:nvSpPr>
            <p:cNvPr id="29" name="Freeform 29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0D7F4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289448" y="5181302"/>
            <a:ext cx="255984" cy="467766"/>
            <a:chOff x="0" y="0"/>
            <a:chExt cx="341312" cy="623688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341312" cy="623688"/>
            </a:xfrm>
            <a:custGeom>
              <a:avLst/>
              <a:gdLst/>
              <a:ahLst/>
              <a:cxnLst/>
              <a:rect l="l" t="t" r="r" b="b"/>
              <a:pathLst>
                <a:path w="341312" h="623688">
                  <a:moveTo>
                    <a:pt x="0" y="0"/>
                  </a:moveTo>
                  <a:lnTo>
                    <a:pt x="341312" y="0"/>
                  </a:lnTo>
                  <a:lnTo>
                    <a:pt x="341312" y="623688"/>
                  </a:lnTo>
                  <a:lnTo>
                    <a:pt x="0" y="623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57150"/>
              <a:ext cx="341312" cy="5665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625"/>
                </a:lnSpc>
              </a:pPr>
              <a:r>
                <a:rPr lang="en-US" sz="3625" spc="-73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2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2976860" y="5060900"/>
            <a:ext cx="3898552" cy="487412"/>
            <a:chOff x="0" y="0"/>
            <a:chExt cx="5198070" cy="649883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5198070" cy="649883"/>
            </a:xfrm>
            <a:custGeom>
              <a:avLst/>
              <a:gdLst/>
              <a:ahLst/>
              <a:cxnLst/>
              <a:rect l="l" t="t" r="r" b="b"/>
              <a:pathLst>
                <a:path w="5198070" h="649883">
                  <a:moveTo>
                    <a:pt x="0" y="0"/>
                  </a:moveTo>
                  <a:lnTo>
                    <a:pt x="5198070" y="0"/>
                  </a:lnTo>
                  <a:lnTo>
                    <a:pt x="519807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19050"/>
              <a:ext cx="519807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Feature Engineering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2976860" y="5718422"/>
            <a:ext cx="7460902" cy="907256"/>
            <a:chOff x="0" y="0"/>
            <a:chExt cx="9947870" cy="1209675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9947870" cy="1209675"/>
            </a:xfrm>
            <a:custGeom>
              <a:avLst/>
              <a:gdLst/>
              <a:ahLst/>
              <a:cxnLst/>
              <a:rect l="l" t="t" r="r" b="b"/>
              <a:pathLst>
                <a:path w="9947870" h="1209675">
                  <a:moveTo>
                    <a:pt x="0" y="0"/>
                  </a:moveTo>
                  <a:lnTo>
                    <a:pt x="9947870" y="0"/>
                  </a:lnTo>
                  <a:lnTo>
                    <a:pt x="994787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85725"/>
              <a:ext cx="9947870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Incorporate external data sources. Explore interaction features.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698277" y="7811541"/>
            <a:ext cx="992237" cy="38100"/>
            <a:chOff x="0" y="0"/>
            <a:chExt cx="1322983" cy="5080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1322959" cy="50800"/>
            </a:xfrm>
            <a:custGeom>
              <a:avLst/>
              <a:gdLst/>
              <a:ahLst/>
              <a:cxnLst/>
              <a:rect l="l" t="t" r="r" b="b"/>
              <a:pathLst>
                <a:path w="1322959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093738" y="7506890"/>
            <a:ext cx="647402" cy="647403"/>
            <a:chOff x="0" y="0"/>
            <a:chExt cx="863203" cy="863203"/>
          </a:xfrm>
        </p:grpSpPr>
        <p:sp>
          <p:nvSpPr>
            <p:cNvPr id="43" name="Freeform 43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0D7F4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6BDDA"/>
            </a:solidFill>
          </p:spPr>
        </p:sp>
      </p:grpSp>
      <p:grpSp>
        <p:nvGrpSpPr>
          <p:cNvPr id="45" name="Group 45"/>
          <p:cNvGrpSpPr/>
          <p:nvPr/>
        </p:nvGrpSpPr>
        <p:grpSpPr>
          <a:xfrm>
            <a:off x="1289596" y="7596634"/>
            <a:ext cx="255538" cy="467766"/>
            <a:chOff x="0" y="0"/>
            <a:chExt cx="340717" cy="623688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340717" cy="623688"/>
            </a:xfrm>
            <a:custGeom>
              <a:avLst/>
              <a:gdLst/>
              <a:ahLst/>
              <a:cxnLst/>
              <a:rect l="l" t="t" r="r" b="b"/>
              <a:pathLst>
                <a:path w="340717" h="623688">
                  <a:moveTo>
                    <a:pt x="0" y="0"/>
                  </a:moveTo>
                  <a:lnTo>
                    <a:pt x="340717" y="0"/>
                  </a:lnTo>
                  <a:lnTo>
                    <a:pt x="340717" y="623688"/>
                  </a:lnTo>
                  <a:lnTo>
                    <a:pt x="0" y="623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57150"/>
              <a:ext cx="340717" cy="5665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625"/>
                </a:lnSpc>
              </a:pPr>
              <a:r>
                <a:rPr lang="en-US" sz="3625" spc="-73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3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2976860" y="7476232"/>
            <a:ext cx="3898552" cy="487412"/>
            <a:chOff x="0" y="0"/>
            <a:chExt cx="5198070" cy="649883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5198070" cy="649883"/>
            </a:xfrm>
            <a:custGeom>
              <a:avLst/>
              <a:gdLst/>
              <a:ahLst/>
              <a:cxnLst/>
              <a:rect l="l" t="t" r="r" b="b"/>
              <a:pathLst>
                <a:path w="5198070" h="649883">
                  <a:moveTo>
                    <a:pt x="0" y="0"/>
                  </a:moveTo>
                  <a:lnTo>
                    <a:pt x="5198070" y="0"/>
                  </a:lnTo>
                  <a:lnTo>
                    <a:pt x="5198070" y="649883"/>
                  </a:lnTo>
                  <a:lnTo>
                    <a:pt x="0" y="6498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19050"/>
              <a:ext cx="5198070" cy="668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12"/>
                </a:lnSpc>
              </a:pPr>
              <a:r>
                <a:rPr lang="en-US" sz="3062" spc="-61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Business Impact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2976860" y="8133755"/>
            <a:ext cx="7460902" cy="907256"/>
            <a:chOff x="0" y="0"/>
            <a:chExt cx="9947870" cy="1209675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9947870" cy="1209675"/>
            </a:xfrm>
            <a:custGeom>
              <a:avLst/>
              <a:gdLst/>
              <a:ahLst/>
              <a:cxnLst/>
              <a:rect l="l" t="t" r="r" b="b"/>
              <a:pathLst>
                <a:path w="9947870" h="1209675">
                  <a:moveTo>
                    <a:pt x="0" y="0"/>
                  </a:moveTo>
                  <a:lnTo>
                    <a:pt x="9947870" y="0"/>
                  </a:lnTo>
                  <a:lnTo>
                    <a:pt x="994787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3" name="TextBox 53"/>
            <p:cNvSpPr txBox="1"/>
            <p:nvPr/>
          </p:nvSpPr>
          <p:spPr>
            <a:xfrm>
              <a:off x="0" y="-85725"/>
              <a:ext cx="9947870" cy="12954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Implement churn prediction models in real-time. Develop personalized retention strategies.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2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DFAF7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3309491"/>
            <a:ext cx="7797105" cy="974526"/>
            <a:chOff x="0" y="0"/>
            <a:chExt cx="10396140" cy="12993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396140" cy="1299368"/>
            </a:xfrm>
            <a:custGeom>
              <a:avLst/>
              <a:gdLst/>
              <a:ahLst/>
              <a:cxnLst/>
              <a:rect l="l" t="t" r="r" b="b"/>
              <a:pathLst>
                <a:path w="10396140" h="1299368">
                  <a:moveTo>
                    <a:pt x="0" y="0"/>
                  </a:moveTo>
                  <a:lnTo>
                    <a:pt x="10396140" y="0"/>
                  </a:lnTo>
                  <a:lnTo>
                    <a:pt x="10396140" y="1299368"/>
                  </a:lnTo>
                  <a:lnTo>
                    <a:pt x="0" y="1299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0396140" cy="133746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625"/>
                </a:lnSpc>
              </a:pPr>
              <a:r>
                <a:rPr lang="en-US" sz="6124" spc="-122">
                  <a:solidFill>
                    <a:srgbClr val="F95F88"/>
                  </a:solidFill>
                  <a:latin typeface="Petrona"/>
                  <a:ea typeface="Petrona"/>
                  <a:cs typeface="Petrona"/>
                  <a:sym typeface="Petrona"/>
                </a:rPr>
                <a:t>Conclusion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4709220"/>
            <a:ext cx="9445526" cy="2268141"/>
            <a:chOff x="0" y="0"/>
            <a:chExt cx="12594035" cy="30241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4035" cy="3024188"/>
            </a:xfrm>
            <a:custGeom>
              <a:avLst/>
              <a:gdLst/>
              <a:ahLst/>
              <a:cxnLst/>
              <a:rect l="l" t="t" r="r" b="b"/>
              <a:pathLst>
                <a:path w="12594035" h="3024188">
                  <a:moveTo>
                    <a:pt x="0" y="0"/>
                  </a:moveTo>
                  <a:lnTo>
                    <a:pt x="12594035" y="0"/>
                  </a:lnTo>
                  <a:lnTo>
                    <a:pt x="12594035" y="3024188"/>
                  </a:lnTo>
                  <a:lnTo>
                    <a:pt x="0" y="3024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85725"/>
              <a:ext cx="12594035" cy="31099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 spc="-45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This project successfully identified key drivers of churn at PowerCo. While the model performs well in identifying non-churners, further improvements are needed to accurately predict churners. The insights and recommendations provided can help PowerCo reduce churn and improve customer retention, ultimately driving business growth.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390</Words>
  <Application>Microsoft Office PowerPoint</Application>
  <PresentationFormat>Custom</PresentationFormat>
  <Paragraphs>73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Petrona</vt:lpstr>
      <vt:lpstr>Inter Medium</vt:lpstr>
      <vt:lpstr>Inter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PowerCo-Customer-Churn-Analysis (1).pptx</dc:title>
  <dc:creator>JOHN</dc:creator>
  <cp:lastModifiedBy>John Megwe</cp:lastModifiedBy>
  <cp:revision>1</cp:revision>
  <dcterms:created xsi:type="dcterms:W3CDTF">2006-08-16T00:00:00Z</dcterms:created>
  <dcterms:modified xsi:type="dcterms:W3CDTF">2025-03-01T11:03:28Z</dcterms:modified>
  <dc:identifier>DAGgeo57mmI</dc:identifier>
</cp:coreProperties>
</file>

<file path=docProps/thumbnail.jpeg>
</file>